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embeddedFontLst>
    <p:embeddedFont>
      <p:font typeface="BM DoHyeon OTF" panose="020B0600000101010101" pitchFamily="34" charset="-12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0"/>
    <p:restoredTop sz="97103"/>
  </p:normalViewPr>
  <p:slideViewPr>
    <p:cSldViewPr snapToGrid="0" snapToObjects="1" showGuides="1">
      <p:cViewPr varScale="1">
        <p:scale>
          <a:sx n="163" d="100"/>
          <a:sy n="163" d="100"/>
        </p:scale>
        <p:origin x="20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850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1286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426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777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688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618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3556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992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2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857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492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96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942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6186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852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0987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542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456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6868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992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93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7798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0252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8590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912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442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94825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8955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078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0737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7274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512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1064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7282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2361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129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761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30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88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73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737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2022. 5. 11.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1760832" y="2367171"/>
            <a:ext cx="867033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Neural Network 2: </a:t>
            </a:r>
          </a:p>
          <a:p>
            <a:pPr algn="ctr"/>
            <a:r>
              <a:rPr lang="en" altLang="ko-Kore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r>
              <a:rPr lang="en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and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초기값 정하기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(2006/2007 </a:t>
            </a:r>
            <a:r>
              <a:rPr lang="en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breakthrough)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6096000" y="4490829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3CFAF-E604-7A42-94CD-10FB9374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61" y="958633"/>
            <a:ext cx="6957478" cy="54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4CAAC-4A97-7948-8F8C-0E6F347C17EB}"/>
              </a:ext>
            </a:extLst>
          </p:cNvPr>
          <p:cNvSpPr txBox="1"/>
          <p:nvPr/>
        </p:nvSpPr>
        <p:spPr>
          <a:xfrm>
            <a:off x="2405921" y="2705725"/>
            <a:ext cx="7380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matrix for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Multinomial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94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래픽 2" descr="직선 화살표 단색으로 채워진">
            <a:extLst>
              <a:ext uri="{FF2B5EF4-FFF2-40B4-BE49-F238E27FC236}">
                <a16:creationId xmlns:a16="http://schemas.microsoft.com/office/drawing/2014/main" id="{ED4A375A-A325-CC42-8F6E-29C92AD06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690079" y="2109537"/>
            <a:ext cx="2638926" cy="2638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D51F2-D210-AC43-BA2B-8EB7FFC62211}"/>
              </a:ext>
            </a:extLst>
          </p:cNvPr>
          <p:cNvSpPr txBox="1"/>
          <p:nvPr/>
        </p:nvSpPr>
        <p:spPr>
          <a:xfrm>
            <a:off x="6329005" y="1880151"/>
            <a:ext cx="51581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4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Unit</a:t>
            </a:r>
            <a:r>
              <a:rPr kumimoji="1" lang="ko-KR" altLang="en-US" sz="4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들의 연산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 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당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4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하나의</a:t>
            </a:r>
            <a:r>
              <a:rPr kumimoji="1" lang="ko-KR" altLang="en-US" sz="4800" dirty="0"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4800" dirty="0" err="1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행렬곱</a:t>
            </a:r>
            <a:r>
              <a:rPr kumimoji="1" lang="ko-KR" altLang="en-US" sz="4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ore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표현가능</a:t>
            </a:r>
            <a:r>
              <a:rPr kumimoji="1" lang="en-US" altLang="ko-Kore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7731-D1A2-E646-96D5-F6519F145210}"/>
              </a:ext>
            </a:extLst>
          </p:cNvPr>
          <p:cNvSpPr txBox="1"/>
          <p:nvPr/>
        </p:nvSpPr>
        <p:spPr>
          <a:xfrm>
            <a:off x="0" y="3075056"/>
            <a:ext cx="4119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matrix for</a:t>
            </a:r>
          </a:p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Multinomial Classification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99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7731-D1A2-E646-96D5-F6519F145210}"/>
              </a:ext>
            </a:extLst>
          </p:cNvPr>
          <p:cNvSpPr txBox="1"/>
          <p:nvPr/>
        </p:nvSpPr>
        <p:spPr>
          <a:xfrm>
            <a:off x="0" y="1213598"/>
            <a:ext cx="4119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matrix for</a:t>
            </a:r>
          </a:p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Multinomial Classification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88A2F-6D7B-6744-BD4B-F4CB32A9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367287"/>
            <a:ext cx="9321800" cy="345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7731-D1A2-E646-96D5-F6519F145210}"/>
              </a:ext>
            </a:extLst>
          </p:cNvPr>
          <p:cNvSpPr txBox="1"/>
          <p:nvPr/>
        </p:nvSpPr>
        <p:spPr>
          <a:xfrm>
            <a:off x="0" y="1213598"/>
            <a:ext cx="4119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matrix for</a:t>
            </a:r>
          </a:p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Multinomial Classification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88A2F-6D7B-6744-BD4B-F4CB32A9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6" y="2044595"/>
            <a:ext cx="4384404" cy="16242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2CDC84-5857-E840-8A00-D077C42E0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607" y="2044595"/>
            <a:ext cx="7175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775695" y="2551837"/>
            <a:ext cx="10640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How to training W?</a:t>
            </a:r>
          </a:p>
          <a:p>
            <a:r>
              <a:rPr kumimoji="1" lang="en-US" altLang="ko-Kore-KR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How to find W for the model?</a:t>
            </a:r>
            <a:endParaRPr kumimoji="1" lang="ko-Kore-KR" altLang="en-US" sz="5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39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3087504" y="2894737"/>
            <a:ext cx="6016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endParaRPr kumimoji="1" lang="ko-Kore-KR" altLang="en-US" sz="5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88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189184" y="167865"/>
            <a:ext cx="4913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5364" name="Picture 4" descr="What is backpropagation really doing? | Chapter 3, Deep learning - YouTube">
            <a:extLst>
              <a:ext uri="{FF2B5EF4-FFF2-40B4-BE49-F238E27FC236}">
                <a16:creationId xmlns:a16="http://schemas.microsoft.com/office/drawing/2014/main" id="{01CA1FC3-04BB-0B47-9BE3-521C4810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4" y="937306"/>
            <a:ext cx="9391651" cy="52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브라우저 창 단색으로 채워진">
            <a:extLst>
              <a:ext uri="{FF2B5EF4-FFF2-40B4-BE49-F238E27FC236}">
                <a16:creationId xmlns:a16="http://schemas.microsoft.com/office/drawing/2014/main" id="{B1881612-6F38-AA45-8114-531890D61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8585" y="1559292"/>
            <a:ext cx="532299" cy="482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947156-905C-574D-AD3A-0073C604F1D4}"/>
              </a:ext>
            </a:extLst>
          </p:cNvPr>
          <p:cNvSpPr txBox="1"/>
          <p:nvPr/>
        </p:nvSpPr>
        <p:spPr>
          <a:xfrm>
            <a:off x="7767587" y="2038953"/>
            <a:ext cx="82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output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0D289-C928-0541-ABE6-99E5FEAEA87D}"/>
              </a:ext>
            </a:extLst>
          </p:cNvPr>
          <p:cNvSpPr txBox="1"/>
          <p:nvPr/>
        </p:nvSpPr>
        <p:spPr>
          <a:xfrm>
            <a:off x="8874715" y="2038953"/>
            <a:ext cx="6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label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070B1-DB0C-A742-98C7-45C7BB5EC1AC}"/>
              </a:ext>
            </a:extLst>
          </p:cNvPr>
          <p:cNvSpPr txBox="1"/>
          <p:nvPr/>
        </p:nvSpPr>
        <p:spPr>
          <a:xfrm>
            <a:off x="6838860" y="5750812"/>
            <a:ext cx="35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difference = d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4" name="그래픽 13" descr="오른쪽 화살표 윤곽선">
            <a:extLst>
              <a:ext uri="{FF2B5EF4-FFF2-40B4-BE49-F238E27FC236}">
                <a16:creationId xmlns:a16="http://schemas.microsoft.com/office/drawing/2014/main" id="{AC30C6FF-0248-324E-9977-BBD3AB79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768734" flipV="1">
            <a:off x="6580767" y="2188648"/>
            <a:ext cx="3810635" cy="3810635"/>
          </a:xfrm>
          <a:prstGeom prst="rect">
            <a:avLst/>
          </a:prstGeom>
        </p:spPr>
      </p:pic>
      <p:pic>
        <p:nvPicPr>
          <p:cNvPr id="15" name="그래픽 14" descr="오른쪽 화살표 윤곽선">
            <a:extLst>
              <a:ext uri="{FF2B5EF4-FFF2-40B4-BE49-F238E27FC236}">
                <a16:creationId xmlns:a16="http://schemas.microsoft.com/office/drawing/2014/main" id="{BF5636ED-C3C1-F04E-B4C9-D7F3A30CC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359902" flipV="1">
            <a:off x="7649434" y="2365699"/>
            <a:ext cx="3810635" cy="36957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0C1DBC-2F4B-3340-9436-67E2F48A892F}"/>
              </a:ext>
            </a:extLst>
          </p:cNvPr>
          <p:cNvSpPr/>
          <p:nvPr/>
        </p:nvSpPr>
        <p:spPr>
          <a:xfrm>
            <a:off x="3445844" y="1145406"/>
            <a:ext cx="5216893" cy="727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449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E2B1C0-8A62-1141-A04D-239E228020C6}"/>
              </a:ext>
            </a:extLst>
          </p:cNvPr>
          <p:cNvSpPr txBox="1"/>
          <p:nvPr/>
        </p:nvSpPr>
        <p:spPr>
          <a:xfrm>
            <a:off x="189184" y="167865"/>
            <a:ext cx="4913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070B1-DB0C-A742-98C7-45C7BB5EC1AC}"/>
              </a:ext>
            </a:extLst>
          </p:cNvPr>
          <p:cNvSpPr txBox="1"/>
          <p:nvPr/>
        </p:nvSpPr>
        <p:spPr>
          <a:xfrm>
            <a:off x="4240039" y="1229038"/>
            <a:ext cx="35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difference = d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4AF7DD-B13B-5D44-9642-25A0A51A7361}"/>
              </a:ext>
            </a:extLst>
          </p:cNvPr>
          <p:cNvSpPr/>
          <p:nvPr/>
        </p:nvSpPr>
        <p:spPr>
          <a:xfrm>
            <a:off x="1823867" y="4259357"/>
            <a:ext cx="88056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800" dirty="0" err="1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W_adj</a:t>
            </a:r>
            <a:r>
              <a:rPr lang="en-US" altLang="ko-Kore-KR" sz="8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 = </a:t>
            </a:r>
            <a:r>
              <a:rPr lang="ko-Kore-KR" altLang="en-US" sz="8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∂</a:t>
            </a:r>
            <a:r>
              <a:rPr lang="en-US" altLang="ko-Kore-KR" sz="8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d/</a:t>
            </a:r>
            <a:r>
              <a:rPr lang="ko-Kore-KR" altLang="en-US" sz="8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∂</a:t>
            </a:r>
            <a:r>
              <a:rPr lang="en-US" altLang="ko-Kore-KR" sz="88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lang="en-US" altLang="ko-Kore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lang="ko-Kore-KR" altLang="en-US" sz="8800" dirty="0">
              <a:solidFill>
                <a:schemeClr val="bg1"/>
              </a:solidFill>
              <a:highlight>
                <a:srgbClr val="FFFF00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66AAA2-E1AF-1F4D-A309-8E453FC59E85}"/>
              </a:ext>
            </a:extLst>
          </p:cNvPr>
          <p:cNvSpPr/>
          <p:nvPr/>
        </p:nvSpPr>
        <p:spPr>
          <a:xfrm>
            <a:off x="518343" y="2505956"/>
            <a:ext cx="1147621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8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By Using Chain Rule</a:t>
            </a:r>
            <a:endParaRPr lang="ko-Kore-KR" altLang="en-US" sz="8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86443-53DB-A84A-AAB4-4D935B1EE915}"/>
              </a:ext>
            </a:extLst>
          </p:cNvPr>
          <p:cNvSpPr/>
          <p:nvPr/>
        </p:nvSpPr>
        <p:spPr>
          <a:xfrm>
            <a:off x="8352218" y="1090539"/>
            <a:ext cx="36423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output layer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부터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미분 값을 전달하면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en-US" altLang="ko-Kore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번째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대한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편미분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값을 구할 수 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84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3788229" y="3044279"/>
            <a:ext cx="6449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(Rectified Linear Unit)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BC587-310D-C74E-9421-CBADC3D4A93E}"/>
              </a:ext>
            </a:extLst>
          </p:cNvPr>
          <p:cNvSpPr txBox="1"/>
          <p:nvPr/>
        </p:nvSpPr>
        <p:spPr>
          <a:xfrm>
            <a:off x="2027997" y="3044278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21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270320" y="1719649"/>
            <a:ext cx="713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of XOR Problem</a:t>
            </a:r>
          </a:p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/ NN(Neural Network)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D1F47-DCC0-9142-BBC4-D06C81633D2B}"/>
              </a:ext>
            </a:extLst>
          </p:cNvPr>
          <p:cNvSpPr txBox="1"/>
          <p:nvPr/>
        </p:nvSpPr>
        <p:spPr>
          <a:xfrm>
            <a:off x="1270319" y="3034279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52D8E-6FAB-5643-861B-5EFB17F68D53}"/>
              </a:ext>
            </a:extLst>
          </p:cNvPr>
          <p:cNvSpPr txBox="1"/>
          <p:nvPr/>
        </p:nvSpPr>
        <p:spPr>
          <a:xfrm>
            <a:off x="1270319" y="3794911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(Rectified Linear Unit)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AD46-0C01-554C-BDB6-44ACFB93EF66}"/>
              </a:ext>
            </a:extLst>
          </p:cNvPr>
          <p:cNvSpPr txBox="1"/>
          <p:nvPr/>
        </p:nvSpPr>
        <p:spPr>
          <a:xfrm>
            <a:off x="1270319" y="4555543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52F09-BF9F-FB4F-930D-6ADBC6A20168}"/>
              </a:ext>
            </a:extLst>
          </p:cNvPr>
          <p:cNvSpPr txBox="1"/>
          <p:nvPr/>
        </p:nvSpPr>
        <p:spPr>
          <a:xfrm>
            <a:off x="1270319" y="5316175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A9ACF-A751-5447-9A97-38745DCD7240}"/>
              </a:ext>
            </a:extLst>
          </p:cNvPr>
          <p:cNvSpPr txBox="1"/>
          <p:nvPr/>
        </p:nvSpPr>
        <p:spPr>
          <a:xfrm>
            <a:off x="3944977" y="2705725"/>
            <a:ext cx="4302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Sigmoid 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함수를 사용하게 되면 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66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A9ACF-A751-5447-9A97-38745DCD7240}"/>
              </a:ext>
            </a:extLst>
          </p:cNvPr>
          <p:cNvSpPr txBox="1"/>
          <p:nvPr/>
        </p:nvSpPr>
        <p:spPr>
          <a:xfrm>
            <a:off x="1013998" y="2705725"/>
            <a:ext cx="4302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Sigmoid 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함수를 사용하게 되면 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AE857-6751-E64E-BCBE-A4591761ABB4}"/>
              </a:ext>
            </a:extLst>
          </p:cNvPr>
          <p:cNvSpPr txBox="1"/>
          <p:nvPr/>
        </p:nvSpPr>
        <p:spPr>
          <a:xfrm>
            <a:off x="6096000" y="3044279"/>
            <a:ext cx="5587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Vanishing Gradient</a:t>
            </a:r>
            <a:endParaRPr kumimoji="1" lang="ko-Kore-KR" altLang="en-US" sz="4400" dirty="0">
              <a:solidFill>
                <a:schemeClr val="bg1"/>
              </a:solidFill>
              <a:highlight>
                <a:srgbClr val="FFFF00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246C0-0D7A-F143-8E1A-D6AFA838B5AF}"/>
              </a:ext>
            </a:extLst>
          </p:cNvPr>
          <p:cNvSpPr txBox="1"/>
          <p:nvPr/>
        </p:nvSpPr>
        <p:spPr>
          <a:xfrm>
            <a:off x="6738523" y="1535510"/>
            <a:ext cx="4302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 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576-5D9F-1F41-B7C2-2063262F17F2}"/>
              </a:ext>
            </a:extLst>
          </p:cNvPr>
          <p:cNvSpPr txBox="1"/>
          <p:nvPr/>
        </p:nvSpPr>
        <p:spPr>
          <a:xfrm>
            <a:off x="6738523" y="4676039"/>
            <a:ext cx="4302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학습이 잘 되지 않는다</a:t>
            </a:r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래픽 7" descr="직선 화살표 단색으로 채워진">
            <a:extLst>
              <a:ext uri="{FF2B5EF4-FFF2-40B4-BE49-F238E27FC236}">
                <a16:creationId xmlns:a16="http://schemas.microsoft.com/office/drawing/2014/main" id="{0C1B4C80-D62E-9842-B4EA-4B2A10A5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889546" y="964384"/>
            <a:ext cx="1580823" cy="1580823"/>
          </a:xfrm>
          <a:prstGeom prst="rect">
            <a:avLst/>
          </a:prstGeom>
        </p:spPr>
      </p:pic>
      <p:pic>
        <p:nvPicPr>
          <p:cNvPr id="12" name="그래픽 11" descr="오른쪽 화살표 단색으로 채워진">
            <a:extLst>
              <a:ext uri="{FF2B5EF4-FFF2-40B4-BE49-F238E27FC236}">
                <a16:creationId xmlns:a16="http://schemas.microsoft.com/office/drawing/2014/main" id="{44C98E2C-F0EF-904F-80C4-DEEE4455C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19346" y="2274838"/>
            <a:ext cx="769441" cy="769441"/>
          </a:xfrm>
          <a:prstGeom prst="rect">
            <a:avLst/>
          </a:prstGeom>
        </p:spPr>
      </p:pic>
      <p:pic>
        <p:nvPicPr>
          <p:cNvPr id="13" name="그래픽 12" descr="오른쪽 화살표 단색으로 채워진">
            <a:extLst>
              <a:ext uri="{FF2B5EF4-FFF2-40B4-BE49-F238E27FC236}">
                <a16:creationId xmlns:a16="http://schemas.microsoft.com/office/drawing/2014/main" id="{E694F6E7-06D5-AF4D-BAF5-5B70575C7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19345" y="3833603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AE857-6751-E64E-BCBE-A4591761ABB4}"/>
              </a:ext>
            </a:extLst>
          </p:cNvPr>
          <p:cNvSpPr txBox="1"/>
          <p:nvPr/>
        </p:nvSpPr>
        <p:spPr>
          <a:xfrm>
            <a:off x="6096000" y="3044279"/>
            <a:ext cx="55870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Vanishing Gradient</a:t>
            </a:r>
            <a:endParaRPr kumimoji="1" lang="ko-Kore-KR" altLang="en-US" sz="4400" dirty="0">
              <a:solidFill>
                <a:schemeClr val="bg1"/>
              </a:solidFill>
              <a:highlight>
                <a:srgbClr val="FFFF00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246C0-0D7A-F143-8E1A-D6AFA838B5AF}"/>
              </a:ext>
            </a:extLst>
          </p:cNvPr>
          <p:cNvSpPr txBox="1"/>
          <p:nvPr/>
        </p:nvSpPr>
        <p:spPr>
          <a:xfrm>
            <a:off x="6738523" y="1535510"/>
            <a:ext cx="4302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Layer 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1F576-5D9F-1F41-B7C2-2063262F17F2}"/>
              </a:ext>
            </a:extLst>
          </p:cNvPr>
          <p:cNvSpPr txBox="1"/>
          <p:nvPr/>
        </p:nvSpPr>
        <p:spPr>
          <a:xfrm>
            <a:off x="6738523" y="4676039"/>
            <a:ext cx="43020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학습이 잘 되지 않는다</a:t>
            </a:r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래픽 7" descr="직선 화살표 단색으로 채워진">
            <a:extLst>
              <a:ext uri="{FF2B5EF4-FFF2-40B4-BE49-F238E27FC236}">
                <a16:creationId xmlns:a16="http://schemas.microsoft.com/office/drawing/2014/main" id="{0C1B4C80-D62E-9842-B4EA-4B2A10A5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889546" y="964384"/>
            <a:ext cx="1580823" cy="1580823"/>
          </a:xfrm>
          <a:prstGeom prst="rect">
            <a:avLst/>
          </a:prstGeom>
        </p:spPr>
      </p:pic>
      <p:pic>
        <p:nvPicPr>
          <p:cNvPr id="12" name="그래픽 11" descr="오른쪽 화살표 단색으로 채워진">
            <a:extLst>
              <a:ext uri="{FF2B5EF4-FFF2-40B4-BE49-F238E27FC236}">
                <a16:creationId xmlns:a16="http://schemas.microsoft.com/office/drawing/2014/main" id="{44C98E2C-F0EF-904F-80C4-DEEE4455C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19346" y="2274838"/>
            <a:ext cx="769441" cy="769441"/>
          </a:xfrm>
          <a:prstGeom prst="rect">
            <a:avLst/>
          </a:prstGeom>
        </p:spPr>
      </p:pic>
      <p:pic>
        <p:nvPicPr>
          <p:cNvPr id="13" name="그래픽 12" descr="오른쪽 화살표 단색으로 채워진">
            <a:extLst>
              <a:ext uri="{FF2B5EF4-FFF2-40B4-BE49-F238E27FC236}">
                <a16:creationId xmlns:a16="http://schemas.microsoft.com/office/drawing/2014/main" id="{E694F6E7-06D5-AF4D-BAF5-5B70575C7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19345" y="3833603"/>
            <a:ext cx="769441" cy="769441"/>
          </a:xfrm>
          <a:prstGeom prst="rect">
            <a:avLst/>
          </a:prstGeom>
        </p:spPr>
      </p:pic>
      <p:pic>
        <p:nvPicPr>
          <p:cNvPr id="20482" name="Picture 2" descr="05-1. 심층 신경망 학습 - 활성화 함수, 가중치 초기화">
            <a:extLst>
              <a:ext uri="{FF2B5EF4-FFF2-40B4-BE49-F238E27FC236}">
                <a16:creationId xmlns:a16="http://schemas.microsoft.com/office/drawing/2014/main" id="{1235437D-7C0B-A844-B65F-015F06A4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4" y="1920230"/>
            <a:ext cx="5864456" cy="364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62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CF12C2-E31D-C549-9891-CC074127B97C}"/>
              </a:ext>
            </a:extLst>
          </p:cNvPr>
          <p:cNvGrpSpPr/>
          <p:nvPr/>
        </p:nvGrpSpPr>
        <p:grpSpPr>
          <a:xfrm>
            <a:off x="2329313" y="2424517"/>
            <a:ext cx="7533373" cy="2008966"/>
            <a:chOff x="2329313" y="1927865"/>
            <a:chExt cx="7533373" cy="2008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3AE857-6751-E64E-BCBE-A4591761ABB4}"/>
                </a:ext>
              </a:extLst>
            </p:cNvPr>
            <p:cNvSpPr txBox="1"/>
            <p:nvPr/>
          </p:nvSpPr>
          <p:spPr>
            <a:xfrm>
              <a:off x="2329313" y="2921168"/>
              <a:ext cx="75333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6000" dirty="0">
                  <a:solidFill>
                    <a:schemeClr val="bg1"/>
                  </a:solidFill>
                  <a:highlight>
                    <a:srgbClr val="FFFF00"/>
                  </a:highlight>
                  <a:latin typeface="BM DoHyeon OTF" panose="020B0600000101010101" pitchFamily="34" charset="-127"/>
                  <a:ea typeface="BM DoHyeon OTF" panose="020B0600000101010101" pitchFamily="34" charset="-127"/>
                </a:rPr>
                <a:t>Vanishing Gradient</a:t>
              </a:r>
              <a:endParaRPr kumimoji="1" lang="ko-Kore-KR" altLang="en-US" sz="60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904979-521E-9448-83BA-437B57A55E01}"/>
                </a:ext>
              </a:extLst>
            </p:cNvPr>
            <p:cNvSpPr txBox="1"/>
            <p:nvPr/>
          </p:nvSpPr>
          <p:spPr>
            <a:xfrm>
              <a:off x="4844715" y="1927865"/>
              <a:ext cx="25025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60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WHY?</a:t>
              </a:r>
              <a:endParaRPr kumimoji="1" lang="ko-Kore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0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2530" name="Picture 2" descr="The Problem of Vanishing Gradients | by Animesh Agarwal | Towards Data  Science">
            <a:extLst>
              <a:ext uri="{FF2B5EF4-FFF2-40B4-BE49-F238E27FC236}">
                <a16:creationId xmlns:a16="http://schemas.microsoft.com/office/drawing/2014/main" id="{D1A6D22F-775D-9F40-B556-400E0AEF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61" y="964384"/>
            <a:ext cx="8268677" cy="40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FA835-CD84-6241-A04C-18308E8D3040}"/>
              </a:ext>
            </a:extLst>
          </p:cNvPr>
          <p:cNvSpPr txBox="1"/>
          <p:nvPr/>
        </p:nvSpPr>
        <p:spPr>
          <a:xfrm>
            <a:off x="1169121" y="5042118"/>
            <a:ext cx="10701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Sigmoid</a:t>
            </a:r>
            <a:r>
              <a:rPr kumimoji="1" lang="ko-KR" altLang="en-US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함수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kumimoji="1" lang="ko-KR" altLang="en-US" sz="28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미분계수가</a:t>
            </a:r>
            <a:r>
              <a:rPr kumimoji="1" lang="ko-KR" altLang="en-US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아주 가까움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backpropagtion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 </a:t>
            </a:r>
            <a:r>
              <a:rPr kumimoji="1" lang="en-US" altLang="ko-KR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chain rule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적용할 때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input layer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가까워질 수록 </a:t>
            </a:r>
            <a:r>
              <a:rPr kumimoji="1" lang="en-US" altLang="ko-KR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kumimoji="1" lang="ko-KR" altLang="en-US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 가까운 값을 많이 곱하게 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됨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미분계수가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아주 작아짐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8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w_adj</a:t>
            </a:r>
            <a:r>
              <a:rPr kumimoji="1" lang="ko-KR" altLang="en-US" sz="28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값이 아주 작아짐</a:t>
            </a:r>
            <a:endParaRPr kumimoji="1" lang="ko-Kore-KR" altLang="en-US" sz="28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52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3556" name="Picture 4" descr="케라스 Activation 활성 함수">
            <a:extLst>
              <a:ext uri="{FF2B5EF4-FFF2-40B4-BE49-F238E27FC236}">
                <a16:creationId xmlns:a16="http://schemas.microsoft.com/office/drawing/2014/main" id="{7E9E4967-9985-1744-8E1F-78E0331FA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92" y="1462532"/>
            <a:ext cx="8643815" cy="393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B81B7-8ECA-D245-A78F-4EC8055F283B}"/>
              </a:ext>
            </a:extLst>
          </p:cNvPr>
          <p:cNvSpPr txBox="1"/>
          <p:nvPr/>
        </p:nvSpPr>
        <p:spPr>
          <a:xfrm>
            <a:off x="4031144" y="939312"/>
            <a:ext cx="412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Hidden Layer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에서 사용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10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2D157-A82E-C147-9444-40B58CB15577}"/>
              </a:ext>
            </a:extLst>
          </p:cNvPr>
          <p:cNvSpPr txBox="1"/>
          <p:nvPr/>
        </p:nvSpPr>
        <p:spPr>
          <a:xfrm>
            <a:off x="289005" y="194943"/>
            <a:ext cx="1760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ReLU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3554" name="Picture 2" descr="활성화 함수] Relu 및 파생 Relu : 네이버 블로그">
            <a:extLst>
              <a:ext uri="{FF2B5EF4-FFF2-40B4-BE49-F238E27FC236}">
                <a16:creationId xmlns:a16="http://schemas.microsoft.com/office/drawing/2014/main" id="{B8F9C441-8D5D-504E-846D-1489602B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04" y="1403350"/>
            <a:ext cx="7564791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2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884781-66E0-C941-8385-1AA86A6713A6}"/>
              </a:ext>
            </a:extLst>
          </p:cNvPr>
          <p:cNvSpPr txBox="1"/>
          <p:nvPr/>
        </p:nvSpPr>
        <p:spPr>
          <a:xfrm>
            <a:off x="3578549" y="3105834"/>
            <a:ext cx="5034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07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5-1. 심층 신경망 학습 - 활성화 함수, 가중치 초기화">
            <a:extLst>
              <a:ext uri="{FF2B5EF4-FFF2-40B4-BE49-F238E27FC236}">
                <a16:creationId xmlns:a16="http://schemas.microsoft.com/office/drawing/2014/main" id="{874AE56E-EE86-744D-9E8E-80E27C5E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72" y="1928045"/>
            <a:ext cx="5864456" cy="364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B44B-DA34-F64B-8DC3-F8237D105FE5}"/>
              </a:ext>
            </a:extLst>
          </p:cNvPr>
          <p:cNvSpPr txBox="1"/>
          <p:nvPr/>
        </p:nvSpPr>
        <p:spPr>
          <a:xfrm>
            <a:off x="3163772" y="5657671"/>
            <a:ext cx="603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마찬가지로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너무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가까우면 학습이 제대로 안됨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23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B44B-DA34-F64B-8DC3-F8237D105FE5}"/>
              </a:ext>
            </a:extLst>
          </p:cNvPr>
          <p:cNvSpPr txBox="1"/>
          <p:nvPr/>
        </p:nvSpPr>
        <p:spPr>
          <a:xfrm>
            <a:off x="3249740" y="2551837"/>
            <a:ext cx="7090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: </a:t>
            </a:r>
          </a:p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RBM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(Restricted Boatman Machine)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84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099905" y="2705725"/>
            <a:ext cx="39921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7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B44B-DA34-F64B-8DC3-F8237D105FE5}"/>
              </a:ext>
            </a:extLst>
          </p:cNvPr>
          <p:cNvSpPr txBox="1"/>
          <p:nvPr/>
        </p:nvSpPr>
        <p:spPr>
          <a:xfrm>
            <a:off x="4383701" y="3105834"/>
            <a:ext cx="342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prelearning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94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2B44B-DA34-F64B-8DC3-F8237D105FE5}"/>
              </a:ext>
            </a:extLst>
          </p:cNvPr>
          <p:cNvSpPr txBox="1"/>
          <p:nvPr/>
        </p:nvSpPr>
        <p:spPr>
          <a:xfrm>
            <a:off x="5278927" y="3105834"/>
            <a:ext cx="163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How?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38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래픽 2" descr="바코드 단색으로 채워진">
            <a:extLst>
              <a:ext uri="{FF2B5EF4-FFF2-40B4-BE49-F238E27FC236}">
                <a16:creationId xmlns:a16="http://schemas.microsoft.com/office/drawing/2014/main" id="{C163B238-CF44-FC49-A182-B9771466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499720" y="3228073"/>
            <a:ext cx="3660006" cy="914400"/>
          </a:xfrm>
          <a:prstGeom prst="rect">
            <a:avLst/>
          </a:prstGeom>
        </p:spPr>
      </p:pic>
      <p:pic>
        <p:nvPicPr>
          <p:cNvPr id="7" name="그래픽 6" descr="바코드 단색으로 채워진">
            <a:extLst>
              <a:ext uri="{FF2B5EF4-FFF2-40B4-BE49-F238E27FC236}">
                <a16:creationId xmlns:a16="http://schemas.microsoft.com/office/drawing/2014/main" id="{93D80858-0EBA-AE41-AE88-840478CF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32276" y="3228073"/>
            <a:ext cx="3660006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19BBE-C3C5-E449-9EDA-692DEB267EBC}"/>
              </a:ext>
            </a:extLst>
          </p:cNvPr>
          <p:cNvSpPr txBox="1"/>
          <p:nvPr/>
        </p:nvSpPr>
        <p:spPr>
          <a:xfrm>
            <a:off x="3588975" y="5515276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02B9A-CEC0-434E-893D-774915A7853A}"/>
              </a:ext>
            </a:extLst>
          </p:cNvPr>
          <p:cNvSpPr txBox="1"/>
          <p:nvPr/>
        </p:nvSpPr>
        <p:spPr>
          <a:xfrm>
            <a:off x="7196845" y="5520931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i+1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" name="그래픽 9" descr="바코드 윤곽선">
            <a:extLst>
              <a:ext uri="{FF2B5EF4-FFF2-40B4-BE49-F238E27FC236}">
                <a16:creationId xmlns:a16="http://schemas.microsoft.com/office/drawing/2014/main" id="{630666D0-3D6A-9940-82D7-AE6DD8F7BD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2860" y="2545860"/>
            <a:ext cx="1766279" cy="1766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A17A74-ADB7-1C45-966B-2E9D630720A9}"/>
              </a:ext>
            </a:extLst>
          </p:cNvPr>
          <p:cNvSpPr txBox="1"/>
          <p:nvPr/>
        </p:nvSpPr>
        <p:spPr>
          <a:xfrm>
            <a:off x="5770541" y="2477744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3" name="그래픽 12" descr="오른쪽 화살표 단색으로 채워진">
            <a:extLst>
              <a:ext uri="{FF2B5EF4-FFF2-40B4-BE49-F238E27FC236}">
                <a16:creationId xmlns:a16="http://schemas.microsoft.com/office/drawing/2014/main" id="{5EFAD227-4D5E-D941-832F-137B703D1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0471" y="1122899"/>
            <a:ext cx="2049828" cy="2049828"/>
          </a:xfrm>
          <a:prstGeom prst="rect">
            <a:avLst/>
          </a:prstGeom>
        </p:spPr>
      </p:pic>
      <p:pic>
        <p:nvPicPr>
          <p:cNvPr id="14" name="그래픽 13" descr="오른쪽 화살표 단색으로 채워진">
            <a:extLst>
              <a:ext uri="{FF2B5EF4-FFF2-40B4-BE49-F238E27FC236}">
                <a16:creationId xmlns:a16="http://schemas.microsoft.com/office/drawing/2014/main" id="{D7489221-4DA6-2743-AB57-A8B24D0A59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108744" y="3685273"/>
            <a:ext cx="2049828" cy="2049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89830-576F-CD44-B801-C5612A35E2C1}"/>
              </a:ext>
            </a:extLst>
          </p:cNvPr>
          <p:cNvSpPr txBox="1"/>
          <p:nvPr/>
        </p:nvSpPr>
        <p:spPr>
          <a:xfrm>
            <a:off x="5791255" y="4892782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en-US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ECD4C-848F-A943-AD27-33EAEBAC20C6}"/>
              </a:ext>
            </a:extLst>
          </p:cNvPr>
          <p:cNvSpPr txBox="1"/>
          <p:nvPr/>
        </p:nvSpPr>
        <p:spPr>
          <a:xfrm>
            <a:off x="6240508" y="4815837"/>
            <a:ext cx="42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</a:t>
            </a:r>
            <a:endParaRPr kumimoji="1" lang="ko-Kore-KR" altLang="en-US" sz="11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FA94-8FA6-A744-9075-CAF6FF9F2896}"/>
              </a:ext>
            </a:extLst>
          </p:cNvPr>
          <p:cNvSpPr txBox="1"/>
          <p:nvPr/>
        </p:nvSpPr>
        <p:spPr>
          <a:xfrm>
            <a:off x="2346296" y="4415728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en-US" altLang="ko-Kore-KR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9D7E263-73EB-B348-967C-588B55F567A0}"/>
              </a:ext>
            </a:extLst>
          </p:cNvPr>
          <p:cNvCxnSpPr/>
          <p:nvPr/>
        </p:nvCxnSpPr>
        <p:spPr>
          <a:xfrm>
            <a:off x="2346296" y="4454250"/>
            <a:ext cx="1515226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3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17A74-ADB7-1C45-966B-2E9D630720A9}"/>
              </a:ext>
            </a:extLst>
          </p:cNvPr>
          <p:cNvSpPr txBox="1"/>
          <p:nvPr/>
        </p:nvSpPr>
        <p:spPr>
          <a:xfrm>
            <a:off x="4570397" y="4114039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F3030C-4E7C-684A-862A-28530C0E4E3E}"/>
              </a:ext>
            </a:extLst>
          </p:cNvPr>
          <p:cNvGrpSpPr/>
          <p:nvPr/>
        </p:nvGrpSpPr>
        <p:grpSpPr>
          <a:xfrm>
            <a:off x="2896714" y="3098090"/>
            <a:ext cx="1515226" cy="584775"/>
            <a:chOff x="2346296" y="4415728"/>
            <a:chExt cx="1515226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5493D7-2FC8-B74D-AA7F-773540DC9CF6}"/>
                </a:ext>
              </a:extLst>
            </p:cNvPr>
            <p:cNvSpPr txBox="1"/>
            <p:nvPr/>
          </p:nvSpPr>
          <p:spPr>
            <a:xfrm>
              <a:off x="2346296" y="4415728"/>
              <a:ext cx="14814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200" dirty="0" err="1">
                  <a:solidFill>
                    <a:srgbClr val="FF00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Layer</a:t>
              </a:r>
              <a:r>
                <a:rPr kumimoji="1" lang="en-US" altLang="ko-Kore-KR" dirty="0" err="1">
                  <a:solidFill>
                    <a:srgbClr val="FF0000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i</a:t>
              </a:r>
              <a:endParaRPr kumimoji="1" lang="ko-Kore-KR" altLang="en-US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436C286-75E5-5145-BAA1-4B7D69CB5240}"/>
                </a:ext>
              </a:extLst>
            </p:cNvPr>
            <p:cNvCxnSpPr/>
            <p:nvPr/>
          </p:nvCxnSpPr>
          <p:spPr>
            <a:xfrm>
              <a:off x="2346296" y="4454250"/>
              <a:ext cx="1515226" cy="0"/>
            </a:xfrm>
            <a:prstGeom prst="line">
              <a:avLst/>
            </a:prstGeom>
            <a:ln w="539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322149F-F9F5-2649-ADA9-EA0D3660DD8D}"/>
              </a:ext>
            </a:extLst>
          </p:cNvPr>
          <p:cNvSpPr txBox="1"/>
          <p:nvPr/>
        </p:nvSpPr>
        <p:spPr>
          <a:xfrm>
            <a:off x="4570397" y="3098089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Layer</a:t>
            </a:r>
            <a:r>
              <a:rPr kumimoji="1" lang="en-US" altLang="ko-Kore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i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8AD0A6-02EC-2245-BE6D-047A34F0BAA5}"/>
              </a:ext>
            </a:extLst>
          </p:cNvPr>
          <p:cNvSpPr txBox="1"/>
          <p:nvPr/>
        </p:nvSpPr>
        <p:spPr>
          <a:xfrm>
            <a:off x="6339841" y="3136612"/>
            <a:ext cx="3996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차이가 최소가 되도록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72AC36-A4CB-9B48-BA6C-5C2B037F325E}"/>
              </a:ext>
            </a:extLst>
          </p:cNvPr>
          <p:cNvSpPr txBox="1"/>
          <p:nvPr/>
        </p:nvSpPr>
        <p:spPr>
          <a:xfrm>
            <a:off x="5348439" y="4114039"/>
            <a:ext cx="2773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prelearning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263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059C7-83FA-3C4C-9239-D02D747B6878}"/>
              </a:ext>
            </a:extLst>
          </p:cNvPr>
          <p:cNvSpPr txBox="1"/>
          <p:nvPr/>
        </p:nvSpPr>
        <p:spPr>
          <a:xfrm>
            <a:off x="155410" y="128173"/>
            <a:ext cx="417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Initialize Weights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72AC36-A4CB-9B48-BA6C-5C2B037F325E}"/>
              </a:ext>
            </a:extLst>
          </p:cNvPr>
          <p:cNvSpPr txBox="1"/>
          <p:nvPr/>
        </p:nvSpPr>
        <p:spPr>
          <a:xfrm>
            <a:off x="4085674" y="3136612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More simple Way?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37EE3-3E7C-B242-929B-7AB555815AFF}"/>
              </a:ext>
            </a:extLst>
          </p:cNvPr>
          <p:cNvSpPr txBox="1"/>
          <p:nvPr/>
        </p:nvSpPr>
        <p:spPr>
          <a:xfrm>
            <a:off x="3850834" y="4472919"/>
            <a:ext cx="44903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He’s initialization</a:t>
            </a:r>
          </a:p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Xavier initialization…</a:t>
            </a:r>
            <a:endParaRPr kumimoji="1" lang="ko-Kore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05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417266" y="3013501"/>
            <a:ext cx="9357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86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4885C-F8C5-5442-828F-B4FE1705B36A}"/>
              </a:ext>
            </a:extLst>
          </p:cNvPr>
          <p:cNvSpPr txBox="1"/>
          <p:nvPr/>
        </p:nvSpPr>
        <p:spPr>
          <a:xfrm>
            <a:off x="8578724" y="1446516"/>
            <a:ext cx="286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Overfitting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5842" name="Picture 2" descr="과적합(Overfitting) 방지 | kite_mo">
            <a:extLst>
              <a:ext uri="{FF2B5EF4-FFF2-40B4-BE49-F238E27FC236}">
                <a16:creationId xmlns:a16="http://schemas.microsoft.com/office/drawing/2014/main" id="{047EE943-3DEE-C446-A2C8-85EC9871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2635"/>
            <a:ext cx="12192000" cy="4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1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4885C-F8C5-5442-828F-B4FE1705B36A}"/>
              </a:ext>
            </a:extLst>
          </p:cNvPr>
          <p:cNvSpPr txBox="1"/>
          <p:nvPr/>
        </p:nvSpPr>
        <p:spPr>
          <a:xfrm>
            <a:off x="4664501" y="3105834"/>
            <a:ext cx="261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Soltution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9459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4885C-F8C5-5442-828F-B4FE1705B36A}"/>
              </a:ext>
            </a:extLst>
          </p:cNvPr>
          <p:cNvSpPr txBox="1"/>
          <p:nvPr/>
        </p:nvSpPr>
        <p:spPr>
          <a:xfrm>
            <a:off x="4664501" y="1323926"/>
            <a:ext cx="261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Soltution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49F64-16EF-F347-A33B-81E434934FEC}"/>
              </a:ext>
            </a:extLst>
          </p:cNvPr>
          <p:cNvSpPr txBox="1"/>
          <p:nvPr/>
        </p:nvSpPr>
        <p:spPr>
          <a:xfrm>
            <a:off x="3995870" y="3027343"/>
            <a:ext cx="317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trainig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set</a:t>
            </a:r>
          </a:p>
        </p:txBody>
      </p:sp>
      <p:pic>
        <p:nvPicPr>
          <p:cNvPr id="5" name="그래픽 4" descr="직선 화살표 단색으로 채워진">
            <a:extLst>
              <a:ext uri="{FF2B5EF4-FFF2-40B4-BE49-F238E27FC236}">
                <a16:creationId xmlns:a16="http://schemas.microsoft.com/office/drawing/2014/main" id="{77B79C23-621E-594E-AF73-1B920D378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37007" y="2651986"/>
            <a:ext cx="1293862" cy="1293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9FBC9-9885-9449-8FD3-28C256AE618E}"/>
              </a:ext>
            </a:extLst>
          </p:cNvPr>
          <p:cNvSpPr txBox="1"/>
          <p:nvPr/>
        </p:nvSpPr>
        <p:spPr>
          <a:xfrm>
            <a:off x="3995870" y="4206014"/>
            <a:ext cx="420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99613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4885C-F8C5-5442-828F-B4FE1705B36A}"/>
              </a:ext>
            </a:extLst>
          </p:cNvPr>
          <p:cNvSpPr txBox="1"/>
          <p:nvPr/>
        </p:nvSpPr>
        <p:spPr>
          <a:xfrm>
            <a:off x="4664501" y="1323926"/>
            <a:ext cx="261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Soltution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49F64-16EF-F347-A33B-81E434934FEC}"/>
              </a:ext>
            </a:extLst>
          </p:cNvPr>
          <p:cNvSpPr txBox="1"/>
          <p:nvPr/>
        </p:nvSpPr>
        <p:spPr>
          <a:xfrm>
            <a:off x="3995870" y="3027343"/>
            <a:ext cx="317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trainig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set</a:t>
            </a:r>
          </a:p>
        </p:txBody>
      </p:sp>
      <p:pic>
        <p:nvPicPr>
          <p:cNvPr id="5" name="그래픽 4" descr="직선 화살표 단색으로 채워진">
            <a:extLst>
              <a:ext uri="{FF2B5EF4-FFF2-40B4-BE49-F238E27FC236}">
                <a16:creationId xmlns:a16="http://schemas.microsoft.com/office/drawing/2014/main" id="{77B79C23-621E-594E-AF73-1B920D378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37007" y="2651986"/>
            <a:ext cx="1293862" cy="1293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9FBC9-9885-9449-8FD3-28C256AE618E}"/>
              </a:ext>
            </a:extLst>
          </p:cNvPr>
          <p:cNvSpPr txBox="1"/>
          <p:nvPr/>
        </p:nvSpPr>
        <p:spPr>
          <a:xfrm>
            <a:off x="3995870" y="4206014"/>
            <a:ext cx="420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EC702-3503-8041-AED6-253391D6DFBA}"/>
              </a:ext>
            </a:extLst>
          </p:cNvPr>
          <p:cNvSpPr txBox="1"/>
          <p:nvPr/>
        </p:nvSpPr>
        <p:spPr>
          <a:xfrm>
            <a:off x="3995870" y="5210908"/>
            <a:ext cx="420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Dropout!</a:t>
            </a:r>
          </a:p>
        </p:txBody>
      </p:sp>
    </p:spTree>
    <p:extLst>
      <p:ext uri="{BB962C8B-B14F-4D97-AF65-F5344CB8AC3E}">
        <p14:creationId xmlns:p14="http://schemas.microsoft.com/office/powerpoint/2010/main" val="150912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099905" y="3044279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03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EC702-3503-8041-AED6-253391D6DFBA}"/>
              </a:ext>
            </a:extLst>
          </p:cNvPr>
          <p:cNvSpPr txBox="1"/>
          <p:nvPr/>
        </p:nvSpPr>
        <p:spPr>
          <a:xfrm>
            <a:off x="5045935" y="1925711"/>
            <a:ext cx="210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F3EFF-5A1D-2045-8A70-5DE74D2488A2}"/>
              </a:ext>
            </a:extLst>
          </p:cNvPr>
          <p:cNvSpPr txBox="1"/>
          <p:nvPr/>
        </p:nvSpPr>
        <p:spPr>
          <a:xfrm>
            <a:off x="3741002" y="2828835"/>
            <a:ext cx="5676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학습하는 과정에서 </a:t>
            </a:r>
            <a:endParaRPr kumimoji="1" lang="en-US" altLang="ko-KR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특정 유닛을 꺼버리는 방식</a:t>
            </a:r>
            <a:endParaRPr kumimoji="1" lang="en-US" altLang="ko-Kore-KR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0962" name="Picture 2" descr="인공지능 : Drop Out : 개념, 원리, 팁">
            <a:extLst>
              <a:ext uri="{FF2B5EF4-FFF2-40B4-BE49-F238E27FC236}">
                <a16:creationId xmlns:a16="http://schemas.microsoft.com/office/drawing/2014/main" id="{69FA4E3B-6878-6243-A6F3-2C6DE8D3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72" y="4029164"/>
            <a:ext cx="5327456" cy="26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5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EC702-3503-8041-AED6-253391D6DFBA}"/>
              </a:ext>
            </a:extLst>
          </p:cNvPr>
          <p:cNvSpPr txBox="1"/>
          <p:nvPr/>
        </p:nvSpPr>
        <p:spPr>
          <a:xfrm>
            <a:off x="4828506" y="3105834"/>
            <a:ext cx="253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268683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3010" name="Picture 2" descr="스파르타 코딩 머신러닝 3주차 정리">
            <a:extLst>
              <a:ext uri="{FF2B5EF4-FFF2-40B4-BE49-F238E27FC236}">
                <a16:creationId xmlns:a16="http://schemas.microsoft.com/office/drawing/2014/main" id="{2000ECE5-B1B7-044B-8B06-A5EA7149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61" y="1257492"/>
            <a:ext cx="7227277" cy="521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5CD4E6-20C1-F14C-90E9-B2C34FC550E4}"/>
              </a:ext>
            </a:extLst>
          </p:cNvPr>
          <p:cNvSpPr txBox="1"/>
          <p:nvPr/>
        </p:nvSpPr>
        <p:spPr>
          <a:xfrm>
            <a:off x="198066" y="145255"/>
            <a:ext cx="708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Dropout and model ensemble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3010" name="Picture 2" descr="스파르타 코딩 머신러닝 3주차 정리">
            <a:extLst>
              <a:ext uri="{FF2B5EF4-FFF2-40B4-BE49-F238E27FC236}">
                <a16:creationId xmlns:a16="http://schemas.microsoft.com/office/drawing/2014/main" id="{2000ECE5-B1B7-044B-8B06-A5EA7149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61" y="1257492"/>
            <a:ext cx="7227277" cy="521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6E30A-9E84-F645-AE3B-652E5796DA96}"/>
              </a:ext>
            </a:extLst>
          </p:cNvPr>
          <p:cNvSpPr txBox="1"/>
          <p:nvPr/>
        </p:nvSpPr>
        <p:spPr>
          <a:xfrm>
            <a:off x="2312127" y="2844015"/>
            <a:ext cx="7840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data</a:t>
            </a:r>
            <a:r>
              <a:rPr kumimoji="1" lang="ko-KR" altLang="en-US" sz="36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kumimoji="1" lang="ko-KR" altLang="en-US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나누거나 </a:t>
            </a:r>
            <a:r>
              <a:rPr kumimoji="1" lang="ko-KR" altLang="en-US" sz="36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같은데이터를</a:t>
            </a:r>
            <a:r>
              <a:rPr kumimoji="1" lang="ko-KR" altLang="en-US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통해서</a:t>
            </a:r>
            <a:endParaRPr kumimoji="1" lang="en-US" altLang="ko-KR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여러 모델을 학습</a:t>
            </a:r>
            <a:endParaRPr kumimoji="1" lang="en-US" altLang="ko-KR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ko-KR" altLang="en-US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combine</a:t>
            </a:r>
            <a:endParaRPr kumimoji="1" lang="ko-Kore-KR" altLang="en-US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2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51722" y="260259"/>
            <a:ext cx="6688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Just one Layer cannot solve the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FAA725-8DD8-A84D-9D67-FC88115455B0}"/>
              </a:ext>
            </a:extLst>
          </p:cNvPr>
          <p:cNvGrpSpPr/>
          <p:nvPr/>
        </p:nvGrpSpPr>
        <p:grpSpPr>
          <a:xfrm>
            <a:off x="1749393" y="1911417"/>
            <a:ext cx="8693212" cy="3654937"/>
            <a:chOff x="2204186" y="2075047"/>
            <a:chExt cx="8693212" cy="36549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37E93B-C389-AD41-BCA4-99617AD1DFD1}"/>
                </a:ext>
              </a:extLst>
            </p:cNvPr>
            <p:cNvSpPr txBox="1"/>
            <p:nvPr/>
          </p:nvSpPr>
          <p:spPr>
            <a:xfrm>
              <a:off x="2204186" y="2964582"/>
              <a:ext cx="7892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6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X</a:t>
              </a:r>
              <a:endPara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pic>
          <p:nvPicPr>
            <p:cNvPr id="4" name="그래픽 3" descr="오른쪽 화살표 단색으로 채워진">
              <a:extLst>
                <a:ext uri="{FF2B5EF4-FFF2-40B4-BE49-F238E27FC236}">
                  <a16:creationId xmlns:a16="http://schemas.microsoft.com/office/drawing/2014/main" id="{4E374E4D-B4BB-AE48-AC48-7F49B72A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8480" y="2998816"/>
              <a:ext cx="914400" cy="914400"/>
            </a:xfrm>
            <a:prstGeom prst="rect">
              <a:avLst/>
            </a:prstGeom>
          </p:spPr>
        </p:pic>
        <p:pic>
          <p:nvPicPr>
            <p:cNvPr id="6" name="그래픽 5" descr="바코드 단색으로 채워진">
              <a:extLst>
                <a:ext uri="{FF2B5EF4-FFF2-40B4-BE49-F238E27FC236}">
                  <a16:creationId xmlns:a16="http://schemas.microsoft.com/office/drawing/2014/main" id="{F33BCC6D-6F67-4C4B-B5BD-850F90523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87000" y="2075047"/>
              <a:ext cx="3100939" cy="31009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9DC15E-ED9A-7A45-B825-AB7770D552C8}"/>
                </a:ext>
              </a:extLst>
            </p:cNvPr>
            <p:cNvSpPr txBox="1"/>
            <p:nvPr/>
          </p:nvSpPr>
          <p:spPr>
            <a:xfrm>
              <a:off x="4921718" y="4621988"/>
              <a:ext cx="7892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6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W</a:t>
              </a:r>
              <a:endPara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pic>
          <p:nvPicPr>
            <p:cNvPr id="10" name="그래픽 9" descr="오른쪽 화살표 단색으로 채워진">
              <a:extLst>
                <a:ext uri="{FF2B5EF4-FFF2-40B4-BE49-F238E27FC236}">
                  <a16:creationId xmlns:a16="http://schemas.microsoft.com/office/drawing/2014/main" id="{01829A22-27E6-AE47-AC61-C2E7D1F6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7939" y="3033051"/>
              <a:ext cx="914400" cy="914400"/>
            </a:xfrm>
            <a:prstGeom prst="rect">
              <a:avLst/>
            </a:prstGeom>
          </p:spPr>
        </p:pic>
        <p:pic>
          <p:nvPicPr>
            <p:cNvPr id="1026" name="Picture 2" descr="plot Icon - Download plot Icon 84173 | Noun Project">
              <a:extLst>
                <a:ext uri="{FF2B5EF4-FFF2-40B4-BE49-F238E27FC236}">
                  <a16:creationId xmlns:a16="http://schemas.microsoft.com/office/drawing/2014/main" id="{C870F342-5CAB-5542-BC47-5EE02BB2B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2657" y="2482516"/>
              <a:ext cx="1102092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래픽 10" descr="오른쪽 화살표 단색으로 채워진">
              <a:extLst>
                <a:ext uri="{FF2B5EF4-FFF2-40B4-BE49-F238E27FC236}">
                  <a16:creationId xmlns:a16="http://schemas.microsoft.com/office/drawing/2014/main" id="{CDA9622F-59CD-2349-B56E-D43BA327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45067" y="3033051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9DF323-007C-6744-BCBE-DF6882AC33A3}"/>
                </a:ext>
              </a:extLst>
            </p:cNvPr>
            <p:cNvSpPr txBox="1"/>
            <p:nvPr/>
          </p:nvSpPr>
          <p:spPr>
            <a:xfrm>
              <a:off x="10108126" y="2936253"/>
              <a:ext cx="7892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6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Y</a:t>
              </a:r>
              <a:endPara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F1DA9D-16AE-8845-8625-E24C212C8EB0}"/>
                </a:ext>
              </a:extLst>
            </p:cNvPr>
            <p:cNvSpPr txBox="1"/>
            <p:nvPr/>
          </p:nvSpPr>
          <p:spPr>
            <a:xfrm>
              <a:off x="9982998" y="2075047"/>
              <a:ext cx="78927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6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ㅡ</a:t>
              </a:r>
              <a:endPara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CD04FC3-3DBF-5B42-92A7-27A0F5D50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662" y="5224"/>
            <a:ext cx="2465338" cy="24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9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51722" y="2529931"/>
            <a:ext cx="6688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: 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multiple Layer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4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51722" y="390888"/>
            <a:ext cx="6688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Solution : 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Using multiple Layer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39C85-5CBB-B64A-9B14-32660E21C565}"/>
              </a:ext>
            </a:extLst>
          </p:cNvPr>
          <p:cNvSpPr txBox="1"/>
          <p:nvPr/>
        </p:nvSpPr>
        <p:spPr>
          <a:xfrm>
            <a:off x="2912286" y="3044279"/>
            <a:ext cx="5856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Neural Network(NN)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29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39C85-5CBB-B64A-9B14-32660E21C565}"/>
              </a:ext>
            </a:extLst>
          </p:cNvPr>
          <p:cNvSpPr txBox="1"/>
          <p:nvPr/>
        </p:nvSpPr>
        <p:spPr>
          <a:xfrm>
            <a:off x="239843" y="121465"/>
            <a:ext cx="58561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Neural Network(NN)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C52B9-493D-D643-B2C1-16E83891C5D9}"/>
              </a:ext>
            </a:extLst>
          </p:cNvPr>
          <p:cNvSpPr txBox="1"/>
          <p:nvPr/>
        </p:nvSpPr>
        <p:spPr>
          <a:xfrm>
            <a:off x="2405921" y="3106873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42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C52B9-493D-D643-B2C1-16E83891C5D9}"/>
              </a:ext>
            </a:extLst>
          </p:cNvPr>
          <p:cNvSpPr txBox="1"/>
          <p:nvPr/>
        </p:nvSpPr>
        <p:spPr>
          <a:xfrm>
            <a:off x="3102517" y="5597577"/>
            <a:ext cx="598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2Layers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with 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3Units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B7873B-1934-5243-BD6B-3531677B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411" y="890906"/>
            <a:ext cx="7325178" cy="4321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CFCC2-B017-9241-BBE8-518078640E20}"/>
              </a:ext>
            </a:extLst>
          </p:cNvPr>
          <p:cNvSpPr txBox="1"/>
          <p:nvPr/>
        </p:nvSpPr>
        <p:spPr>
          <a:xfrm>
            <a:off x="0" y="121465"/>
            <a:ext cx="73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Example of 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72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462</Words>
  <Application>Microsoft Macintosh PowerPoint</Application>
  <PresentationFormat>와이드스크린</PresentationFormat>
  <Paragraphs>176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Calibri</vt:lpstr>
      <vt:lpstr>Arial</vt:lpstr>
      <vt:lpstr>BM DoHyeon OTF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16</cp:revision>
  <dcterms:created xsi:type="dcterms:W3CDTF">2022-04-18T16:45:49Z</dcterms:created>
  <dcterms:modified xsi:type="dcterms:W3CDTF">2022-05-12T00:43:38Z</dcterms:modified>
</cp:coreProperties>
</file>